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9144000" cy="5143500" type="screen16x9"/>
  <p:notesSz cx="6858000" cy="9144000"/>
  <p:embeddedFontLst>
    <p:embeddedFont>
      <p:font typeface="Poppins Medium" panose="00000600000000000000" pitchFamily="2" charset="77"/>
      <p:regular r:id="rId26"/>
      <p:bold r:id="rId27"/>
      <p:italic r:id="rId28"/>
      <p:boldItalic r:id="rId29"/>
    </p:embeddedFont>
    <p:embeddedFont>
      <p:font typeface="Poppins SemiBold" panose="00000700000000000000" pitchFamily="2" charset="77"/>
      <p:regular r:id="rId30"/>
      <p:bold r:id="rId31"/>
      <p:italic r:id="rId32"/>
      <p:boldItalic r:id="rId33"/>
    </p:embeddedFont>
    <p:embeddedFont>
      <p:font typeface="Spline Sans" pitchFamily="2" charset="0"/>
      <p:regular r:id="rId34"/>
      <p:bold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6"/>
  </p:normalViewPr>
  <p:slideViewPr>
    <p:cSldViewPr snapToGrid="0">
      <p:cViewPr varScale="1">
        <p:scale>
          <a:sx n="152" d="100"/>
          <a:sy n="152" d="100"/>
        </p:scale>
        <p:origin x="672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MJ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a4062e1680_1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3a4062e1680_1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Weather disruptions dominate the top scenarios because they affect multiple transport modes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a4062e1680_1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3a4062e1680_1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https://www.reuters.com/world/americas/panama-canal-water-levels-historic-lows-restrictions-remain-2023-09-06/?utm_source=chatgpt.com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a4062e1680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a4062e1680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Will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 suppliers process at similar speeds (about 2.5 days), but SHIPPING varies wildly. That's where the problem is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a4062e1680_1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a4062e1680_1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Noah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Queried the data to find the disruption rate for each possible Supplier-Buyer Relationship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Used tile geometry and a gradient scale to display severity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Plots each 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aeb3c61ef3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3aeb3c61ef3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Andrew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aec08da24e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3aec08da24e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Will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Interpretation: Transit time is a stronger predictor than disruption severity. Longer shipping windows create more delay opportunities. Choose faster modes when delay risk matters.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aeb3c61ef3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3aeb3c61ef3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MJ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a6005a6150_2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a6005a6150_2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3a6005a6150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3a6005a6150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a4062e1680_2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a4062e1680_2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af6a699afe_1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af6a699afe_1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MJ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3a4062e1680_1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3a4062e1680_1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Noah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slide was #12/17  Think I might remove it because we already talked about reliability score being useless 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3a4062e1680_1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3a4062e1680_1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a4062e1680_1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3a4062e1680_1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3a4062e1680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3a4062e1680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a4062e1680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a4062e1680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MJ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a4062e1680_2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a4062e1680_2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MJ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ae56fb39ca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ae56fb39ca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MJ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a4062e1680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a4062e1680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Will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1.6 - 1.2 = 0.4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0.4 / 1.6 = 0.25 = 25%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a4062e1680_1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a4062e1680_1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Will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a4062e1680_1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3a4062e1680_1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</a:rPr>
              <a:t>Key Finding: 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All 5 reliability tiers show nearly identical delay distributions 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"Highest reliability" (0.9-1.0) performs the same as "Lowest" (0.5-0.6) - Reliability score does NOT predict actual performance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Conclusion: Pre-calculated reliability scores are meaningless - focus on actual outcomes (delays, disruptions)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Most likely subjective rating from the Buyer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</a:endParaRPr>
          </a:p>
          <a:p>
            <a:pPr marL="457200" lvl="0" indent="-412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Char char="-"/>
            </a:pPr>
            <a:r>
              <a:rPr lang="en" sz="2900">
                <a:solidFill>
                  <a:schemeClr val="dk1"/>
                </a:solidFill>
              </a:rPr>
              <a:t>Queried the data to find the average reliability score and average delay days for each supplier</a:t>
            </a:r>
            <a:endParaRPr sz="2900">
              <a:solidFill>
                <a:schemeClr val="dk1"/>
              </a:solidFill>
            </a:endParaRPr>
          </a:p>
          <a:p>
            <a:pPr marL="457200" lvl="0" indent="-412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Char char="-"/>
            </a:pPr>
            <a:r>
              <a:rPr lang="en" sz="2900">
                <a:solidFill>
                  <a:schemeClr val="dk1"/>
                </a:solidFill>
              </a:rPr>
              <a:t>grouped reliability score into 4 quartiles</a:t>
            </a:r>
            <a:endParaRPr sz="2900">
              <a:solidFill>
                <a:schemeClr val="dk1"/>
              </a:solidFill>
            </a:endParaRPr>
          </a:p>
          <a:p>
            <a:pPr marL="457200" lvl="0" indent="-412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Char char="-"/>
            </a:pPr>
            <a:r>
              <a:rPr lang="en" sz="2900">
                <a:solidFill>
                  <a:schemeClr val="dk1"/>
                </a:solidFill>
              </a:rPr>
              <a:t>Tight distribution of reliability score likely hints that reliablity is a subjective rating</a:t>
            </a:r>
            <a:endParaRPr sz="2900">
              <a:solidFill>
                <a:schemeClr val="dk1"/>
              </a:solidFill>
            </a:endParaRPr>
          </a:p>
          <a:p>
            <a:pPr marL="457200" lvl="0" indent="-412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Char char="-"/>
            </a:pPr>
            <a:r>
              <a:rPr lang="en" sz="2900">
                <a:solidFill>
                  <a:schemeClr val="dk1"/>
                </a:solidFill>
              </a:rPr>
              <a:t>Not very useful as predictor or driver </a:t>
            </a:r>
            <a:endParaRPr sz="2900">
              <a:solidFill>
                <a:schemeClr val="dk1"/>
              </a:solidFill>
            </a:endParaRPr>
          </a:p>
          <a:p>
            <a:pPr marL="457200" lvl="0" indent="-412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Char char="-"/>
            </a:pPr>
            <a:r>
              <a:rPr lang="en" sz="2900">
                <a:solidFill>
                  <a:schemeClr val="dk1"/>
                </a:solidFill>
              </a:rPr>
              <a:t>Violin plot shows that </a:t>
            </a:r>
            <a:endParaRPr sz="29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a4062e1680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a4062e1680_1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-"/>
            </a:pPr>
            <a:r>
              <a:rPr lang="en" sz="3000"/>
              <a:t>Queried data to find sums of disruption severity across shipping mode</a:t>
            </a:r>
            <a:endParaRPr sz="3000"/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-"/>
            </a:pPr>
            <a:r>
              <a:rPr lang="en" sz="3000"/>
              <a:t>Used col geometry with stack position </a:t>
            </a:r>
            <a:endParaRPr sz="3000"/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-"/>
            </a:pPr>
            <a:r>
              <a:rPr lang="en" sz="3000"/>
              <a:t>We found that low severity is the most common </a:t>
            </a:r>
            <a:endParaRPr sz="3000"/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-"/>
            </a:pPr>
            <a:r>
              <a:rPr lang="en" sz="3000"/>
              <a:t>We also took the averages of each severity did not find significant differences in delay length</a:t>
            </a:r>
            <a:endParaRPr sz="3000"/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-"/>
            </a:pPr>
            <a:r>
              <a:rPr lang="en" sz="3000"/>
              <a:t>Business Insight: prevent delays altogether, disregard concern about severity </a:t>
            </a:r>
            <a:endParaRPr sz="300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8" name="Google Shape;48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4" name="Google Shape;4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" name="Google Shape;9;p1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0" y="4244800"/>
            <a:ext cx="9201424" cy="89870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yuanchunhong/us-supply-chain-risk-analysis-dataset?utm_source=chatgpt.com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reuters.com/world/americas/panama-canal-water-levels-historic-lows-restrictions-remain-2023-09-06/?utm_source=chatgpt.com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/>
          <p:nvPr/>
        </p:nvSpPr>
        <p:spPr>
          <a:xfrm>
            <a:off x="603325" y="607250"/>
            <a:ext cx="7852200" cy="17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rPr>
              <a:t>Supply Chain Risk Analytics</a:t>
            </a:r>
            <a:endParaRPr sz="4600">
              <a:solidFill>
                <a:schemeClr val="dk1"/>
              </a:solidFill>
              <a:latin typeface="Spline Sans"/>
              <a:ea typeface="Spline Sans"/>
              <a:cs typeface="Spline Sans"/>
              <a:sym typeface="Spline Sans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1095125" y="1527650"/>
            <a:ext cx="6459900" cy="81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rPr>
              <a:t>Data Mining Project </a:t>
            </a:r>
            <a:endParaRPr sz="2500">
              <a:solidFill>
                <a:schemeClr val="dk1"/>
              </a:solidFill>
              <a:latin typeface="Spline Sans"/>
              <a:ea typeface="Spline Sans"/>
              <a:cs typeface="Spline Sans"/>
              <a:sym typeface="Spline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133725" y="2534650"/>
            <a:ext cx="6693000" cy="12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rPr>
              <a:t>Andrew Lennon, Marques Johnson, Noah Bocanegra, Will Dobrzanski </a:t>
            </a:r>
            <a:endParaRPr>
              <a:solidFill>
                <a:schemeClr val="dk1"/>
              </a:solidFill>
              <a:latin typeface="Spline Sans"/>
              <a:ea typeface="Spline Sans"/>
              <a:cs typeface="Spline Sans"/>
              <a:sym typeface="Spline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rPr>
              <a:t>BUAN 314</a:t>
            </a:r>
            <a:endParaRPr>
              <a:solidFill>
                <a:schemeClr val="dk1"/>
              </a:solidFill>
              <a:latin typeface="Spline Sans"/>
              <a:ea typeface="Spline Sans"/>
              <a:cs typeface="Spline Sans"/>
              <a:sym typeface="Spline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rPr>
              <a:t>Descriptive Analytics</a:t>
            </a:r>
            <a:endParaRPr>
              <a:solidFill>
                <a:schemeClr val="dk1"/>
              </a:solidFill>
              <a:latin typeface="Spline Sans"/>
              <a:ea typeface="Spline Sans"/>
              <a:cs typeface="Spline Sans"/>
              <a:sym typeface="Spline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rPr>
              <a:t>Dr. Levkoff</a:t>
            </a:r>
            <a:endParaRPr>
              <a:solidFill>
                <a:schemeClr val="dk1"/>
              </a:solidFill>
              <a:latin typeface="Spline Sans"/>
              <a:ea typeface="Spline Sans"/>
              <a:cs typeface="Spline Sans"/>
              <a:sym typeface="Spline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rPr>
              <a:t>Fall 2025</a:t>
            </a:r>
            <a:endParaRPr>
              <a:solidFill>
                <a:schemeClr val="dk1"/>
              </a:solidFill>
              <a:latin typeface="Spline Sans"/>
              <a:ea typeface="Spline Sans"/>
              <a:cs typeface="Spline Sans"/>
              <a:sym typeface="Spline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 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8720825" y="4543275"/>
            <a:ext cx="5982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1"/>
                </a:solidFill>
              </a:rPr>
              <a:t>1</a:t>
            </a:r>
            <a:endParaRPr sz="26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2"/>
          <p:cNvSpPr txBox="1">
            <a:spLocks noGrp="1"/>
          </p:cNvSpPr>
          <p:nvPr>
            <p:ph type="title"/>
          </p:nvPr>
        </p:nvSpPr>
        <p:spPr>
          <a:xfrm>
            <a:off x="50525" y="310650"/>
            <a:ext cx="4454400" cy="2297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" sz="1190"/>
              <a:t>Key Findings:</a:t>
            </a:r>
            <a:endParaRPr sz="1190"/>
          </a:p>
          <a:p>
            <a:pPr marL="457200" lvl="0" indent="-304165" algn="l" rtl="0">
              <a:spcBef>
                <a:spcPts val="0"/>
              </a:spcBef>
              <a:spcAft>
                <a:spcPts val="0"/>
              </a:spcAft>
              <a:buSzPts val="1190"/>
              <a:buChar char="●"/>
            </a:pPr>
            <a:r>
              <a:rPr lang="en" sz="1190"/>
              <a:t>Electronics + Road + Weather causes longest delays (7 </a:t>
            </a:r>
            <a:r>
              <a:rPr lang="en" sz="1190">
                <a:highlight>
                  <a:schemeClr val="lt1"/>
                </a:highlight>
              </a:rPr>
              <a:t>days)</a:t>
            </a:r>
            <a:endParaRPr sz="1190">
              <a:highlight>
                <a:schemeClr val="lt1"/>
              </a:highlight>
            </a:endParaRPr>
          </a:p>
          <a:p>
            <a:pPr marL="457200" lvl="0" indent="-304165" algn="l" rtl="0">
              <a:spcBef>
                <a:spcPts val="0"/>
              </a:spcBef>
              <a:spcAft>
                <a:spcPts val="0"/>
              </a:spcAft>
              <a:buSzPts val="1190"/>
              <a:buChar char="●"/>
            </a:pPr>
            <a:r>
              <a:rPr lang="en" sz="1190">
                <a:highlight>
                  <a:schemeClr val="lt1"/>
                </a:highlight>
              </a:rPr>
              <a:t>Weather disruptions dominate top scenarios (purple bars)</a:t>
            </a:r>
            <a:endParaRPr sz="1190">
              <a:highlight>
                <a:schemeClr val="lt1"/>
              </a:highlight>
            </a:endParaRPr>
          </a:p>
          <a:p>
            <a:pPr marL="457200" lvl="0" indent="-304165" algn="l" rtl="0">
              <a:spcBef>
                <a:spcPts val="0"/>
              </a:spcBef>
              <a:spcAft>
                <a:spcPts val="0"/>
              </a:spcAft>
              <a:buSzPts val="1190"/>
              <a:buChar char="●"/>
            </a:pPr>
            <a:r>
              <a:rPr lang="en" sz="1190"/>
              <a:t>Electronics appears in 4 of top 10 worst combinations</a:t>
            </a:r>
            <a:endParaRPr sz="1190"/>
          </a:p>
          <a:p>
            <a:pPr marL="457200" lvl="0" indent="-304165" algn="l" rtl="0">
              <a:spcBef>
                <a:spcPts val="0"/>
              </a:spcBef>
              <a:spcAft>
                <a:spcPts val="0"/>
              </a:spcAft>
              <a:buSzPts val="1190"/>
              <a:buChar char="●"/>
            </a:pPr>
            <a:r>
              <a:rPr lang="en" sz="1190"/>
              <a:t>Shortage disruptions consistently cause 5.7-6 day delays</a:t>
            </a:r>
            <a:endParaRPr sz="1190"/>
          </a:p>
          <a:p>
            <a:pPr marL="457200" lvl="0" indent="-304165" algn="l" rtl="0">
              <a:spcBef>
                <a:spcPts val="0"/>
              </a:spcBef>
              <a:spcAft>
                <a:spcPts val="0"/>
              </a:spcAft>
              <a:buSzPts val="1190"/>
              <a:buChar char="●"/>
            </a:pPr>
            <a:r>
              <a:rPr lang="en" sz="1190"/>
              <a:t>Strike disruptions affect both Sea and Rail modes (5.4-6.5 days)</a:t>
            </a:r>
            <a:endParaRPr sz="1190"/>
          </a:p>
          <a:p>
            <a:pPr marL="457200" lvl="0" indent="-304165" algn="l" rtl="0">
              <a:spcBef>
                <a:spcPts val="0"/>
              </a:spcBef>
              <a:spcAft>
                <a:spcPts val="0"/>
              </a:spcAft>
              <a:buSzPts val="1190"/>
              <a:buChar char="●"/>
            </a:pPr>
            <a:r>
              <a:rPr lang="en" sz="1190"/>
              <a:t>Weather and shortage disruptions are the highest-impact events - require contingency planning and alternative routing strategies</a:t>
            </a:r>
            <a:endParaRPr sz="119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endParaRPr sz="2520"/>
          </a:p>
        </p:txBody>
      </p:sp>
      <p:pic>
        <p:nvPicPr>
          <p:cNvPr id="144" name="Google Shape;144;p22" title="Screenshot 2025-12-04 at 11.56.04 AM.png"/>
          <p:cNvPicPr preferRelativeResize="0"/>
          <p:nvPr/>
        </p:nvPicPr>
        <p:blipFill rotWithShape="1">
          <a:blip r:embed="rId3">
            <a:alphaModFix/>
          </a:blip>
          <a:srcRect l="4597" t="9139" r="65271" b="67334"/>
          <a:stretch/>
        </p:blipFill>
        <p:spPr>
          <a:xfrm>
            <a:off x="61275" y="2571750"/>
            <a:ext cx="4432876" cy="1672451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45" name="Google Shape;145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89600" y="311110"/>
            <a:ext cx="4454401" cy="3926544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46" name="Google Shape;146;p22"/>
          <p:cNvSpPr txBox="1"/>
          <p:nvPr/>
        </p:nvSpPr>
        <p:spPr>
          <a:xfrm>
            <a:off x="108425" y="-101825"/>
            <a:ext cx="5479200" cy="4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dk1"/>
                </a:solidFill>
              </a:rPr>
              <a:t>Top 10 Worst Delay Scenarios</a:t>
            </a:r>
            <a:endParaRPr sz="1800" u="sng">
              <a:solidFill>
                <a:schemeClr val="dk1"/>
              </a:solidFill>
            </a:endParaRPr>
          </a:p>
        </p:txBody>
      </p:sp>
      <p:sp>
        <p:nvSpPr>
          <p:cNvPr id="147" name="Google Shape;147;p22"/>
          <p:cNvSpPr txBox="1"/>
          <p:nvPr/>
        </p:nvSpPr>
        <p:spPr>
          <a:xfrm>
            <a:off x="8720825" y="4543275"/>
            <a:ext cx="5982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1"/>
                </a:solidFill>
              </a:rPr>
              <a:t>10</a:t>
            </a:r>
            <a:endParaRPr sz="26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3"/>
          <p:cNvSpPr txBox="1">
            <a:spLocks noGrp="1"/>
          </p:cNvSpPr>
          <p:nvPr>
            <p:ph type="title"/>
          </p:nvPr>
        </p:nvSpPr>
        <p:spPr>
          <a:xfrm>
            <a:off x="0" y="-83575"/>
            <a:ext cx="5263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" sz="2120" u="sng"/>
              <a:t>Monthly Delay Trends by Shipping Mode</a:t>
            </a:r>
            <a:endParaRPr sz="2120" u="sng"/>
          </a:p>
        </p:txBody>
      </p:sp>
      <p:sp>
        <p:nvSpPr>
          <p:cNvPr id="153" name="Google Shape;153;p23"/>
          <p:cNvSpPr txBox="1">
            <a:spLocks noGrp="1"/>
          </p:cNvSpPr>
          <p:nvPr>
            <p:ph type="body" idx="1"/>
          </p:nvPr>
        </p:nvSpPr>
        <p:spPr>
          <a:xfrm>
            <a:off x="60950" y="376600"/>
            <a:ext cx="4592700" cy="3850500"/>
          </a:xfrm>
          <a:prstGeom prst="rect">
            <a:avLst/>
          </a:prstGeom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Key Finding: </a:t>
            </a: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Sea freight most volatile: 0.27 to 3.33 days (3.06 day range)</a:t>
            </a: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Air most stable: 0.44 to 3.00 days (2.56 day range)</a:t>
            </a: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Sea volatility coincides with 2023 Panama Canal drought restrictions (Reuters, 2023) - </a:t>
            </a:r>
            <a:r>
              <a:rPr lang="en" sz="1400" b="1">
                <a:solidFill>
                  <a:schemeClr val="dk1"/>
                </a:solidFill>
              </a:rPr>
              <a:t>NOT definite but a possible contributing factor</a:t>
            </a:r>
            <a:endParaRPr sz="1400" b="1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Business Insight: Be prepared for unforeseen circumstances - external events (weather, infrastructure) can cause sudden shipping delays. Build contingency plans and monitor global disruptions.</a:t>
            </a:r>
            <a:endParaRPr sz="1400">
              <a:solidFill>
                <a:schemeClr val="dk1"/>
              </a:solidFill>
            </a:endParaRPr>
          </a:p>
        </p:txBody>
      </p:sp>
      <p:pic>
        <p:nvPicPr>
          <p:cNvPr id="154" name="Google Shape;15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9079" y="489125"/>
            <a:ext cx="4294921" cy="3785951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55" name="Google Shape;155;p23"/>
          <p:cNvSpPr txBox="1"/>
          <p:nvPr/>
        </p:nvSpPr>
        <p:spPr>
          <a:xfrm>
            <a:off x="8720825" y="4543275"/>
            <a:ext cx="5982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1"/>
                </a:solidFill>
              </a:rPr>
              <a:t>11</a:t>
            </a:r>
            <a:endParaRPr sz="26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4"/>
          <p:cNvSpPr txBox="1">
            <a:spLocks noGrp="1"/>
          </p:cNvSpPr>
          <p:nvPr>
            <p:ph type="title"/>
          </p:nvPr>
        </p:nvSpPr>
        <p:spPr>
          <a:xfrm>
            <a:off x="66350" y="343750"/>
            <a:ext cx="4545000" cy="23691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" sz="1320"/>
              <a:t>3 - Visually shows the “gap” between the two lead-time components for every Supplier_ID, ordered from the longest to shortest transit time</a:t>
            </a:r>
            <a:endParaRPr sz="132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" sz="1320"/>
              <a:t>Key finding: </a:t>
            </a:r>
            <a:endParaRPr sz="1320"/>
          </a:p>
          <a:p>
            <a:pPr marL="457200" lvl="0" indent="-312420" algn="l" rtl="0">
              <a:spcBef>
                <a:spcPts val="0"/>
              </a:spcBef>
              <a:spcAft>
                <a:spcPts val="0"/>
              </a:spcAft>
              <a:buSzPts val="1320"/>
              <a:buChar char="●"/>
            </a:pPr>
            <a:r>
              <a:rPr lang="en" sz="1320"/>
              <a:t>S16 fastest overall: 8.0 days total (2.3 dispatch + 5.6 transit)</a:t>
            </a:r>
            <a:endParaRPr sz="1320"/>
          </a:p>
          <a:p>
            <a:pPr marL="457200" lvl="0" indent="-312420" algn="l" rtl="0">
              <a:spcBef>
                <a:spcPts val="0"/>
              </a:spcBef>
              <a:spcAft>
                <a:spcPts val="0"/>
              </a:spcAft>
              <a:buSzPts val="1320"/>
              <a:buChar char="●"/>
            </a:pPr>
            <a:r>
              <a:rPr lang="en" sz="1320"/>
              <a:t>S4 and S30 slowest: 10.6 days total (2.4 dispatch + 8.2 transit)</a:t>
            </a:r>
            <a:endParaRPr sz="1320"/>
          </a:p>
          <a:p>
            <a:pPr marL="457200" lvl="0" indent="-312420" algn="l" rtl="0">
              <a:spcBef>
                <a:spcPts val="0"/>
              </a:spcBef>
              <a:spcAft>
                <a:spcPts val="0"/>
              </a:spcAft>
              <a:buSzPts val="1320"/>
              <a:buChar char="●"/>
            </a:pPr>
            <a:r>
              <a:rPr lang="en" sz="1320"/>
              <a:t>Dispatch time fairly consistent (2.1-2.8 days across all suppliers)</a:t>
            </a:r>
            <a:endParaRPr sz="1320"/>
          </a:p>
          <a:p>
            <a:pPr marL="457200" lvl="0" indent="-312420" algn="l" rtl="0">
              <a:spcBef>
                <a:spcPts val="0"/>
              </a:spcBef>
              <a:spcAft>
                <a:spcPts val="0"/>
              </a:spcAft>
              <a:buSzPts val="1320"/>
              <a:buChar char="●"/>
            </a:pPr>
            <a:r>
              <a:rPr lang="en" sz="1320"/>
              <a:t>Transit time drives performance- (5.6-8.2 days)</a:t>
            </a:r>
            <a:endParaRPr sz="132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endParaRPr sz="2520"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pic>
        <p:nvPicPr>
          <p:cNvPr id="161" name="Google Shape;16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6575" y="52984"/>
            <a:ext cx="4497551" cy="4188842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62" name="Google Shape;162;p24" title="Screenshot 2025-12-03 at 4.03.45 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350" y="2712850"/>
            <a:ext cx="4544999" cy="1529425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63" name="Google Shape;163;p24"/>
          <p:cNvSpPr txBox="1"/>
          <p:nvPr/>
        </p:nvSpPr>
        <p:spPr>
          <a:xfrm>
            <a:off x="66350" y="-52275"/>
            <a:ext cx="4668300" cy="5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dk1"/>
                </a:solidFill>
              </a:rPr>
              <a:t>Lead Time Gap Analysis</a:t>
            </a:r>
            <a:endParaRPr sz="1800" u="sng">
              <a:solidFill>
                <a:schemeClr val="dk1"/>
              </a:solidFill>
            </a:endParaRPr>
          </a:p>
        </p:txBody>
      </p:sp>
      <p:sp>
        <p:nvSpPr>
          <p:cNvPr id="164" name="Google Shape;164;p24"/>
          <p:cNvSpPr txBox="1"/>
          <p:nvPr/>
        </p:nvSpPr>
        <p:spPr>
          <a:xfrm>
            <a:off x="8720825" y="4543275"/>
            <a:ext cx="5982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1"/>
                </a:solidFill>
              </a:rPr>
              <a:t>12</a:t>
            </a:r>
            <a:endParaRPr sz="26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5"/>
          <p:cNvSpPr txBox="1">
            <a:spLocks noGrp="1"/>
          </p:cNvSpPr>
          <p:nvPr>
            <p:ph type="title"/>
          </p:nvPr>
        </p:nvSpPr>
        <p:spPr>
          <a:xfrm>
            <a:off x="6302575" y="0"/>
            <a:ext cx="2779800" cy="4497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 sz="1800" u="sng"/>
              <a:t>Disruption Heat Map</a:t>
            </a:r>
            <a:endParaRPr sz="1800" u="sng"/>
          </a:p>
        </p:txBody>
      </p:sp>
      <p:sp>
        <p:nvSpPr>
          <p:cNvPr id="170" name="Google Shape;170;p25"/>
          <p:cNvSpPr txBox="1"/>
          <p:nvPr/>
        </p:nvSpPr>
        <p:spPr>
          <a:xfrm>
            <a:off x="51175" y="76350"/>
            <a:ext cx="4256400" cy="23913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Key Finding: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17 buyer-supplier relationships with &gt;20% disruption rate 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3 HIGH RISK (&gt;50%): S16-B33 (100%), S10-B9 (73%), S5-B5 (53%)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14 moderate risk (20-50%)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71" name="Google Shape;171;p25"/>
          <p:cNvSpPr txBox="1"/>
          <p:nvPr/>
        </p:nvSpPr>
        <p:spPr>
          <a:xfrm>
            <a:off x="8720825" y="4543275"/>
            <a:ext cx="5982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1"/>
                </a:solidFill>
              </a:rPr>
              <a:t>13</a:t>
            </a:r>
            <a:endParaRPr sz="2600">
              <a:solidFill>
                <a:schemeClr val="lt1"/>
              </a:solidFill>
            </a:endParaRPr>
          </a:p>
        </p:txBody>
      </p:sp>
      <p:pic>
        <p:nvPicPr>
          <p:cNvPr id="172" name="Google Shape;172;p25" title="6F8D0545-6DE8-4F15-9D52-209A1831B1AE.png"/>
          <p:cNvPicPr preferRelativeResize="0"/>
          <p:nvPr/>
        </p:nvPicPr>
        <p:blipFill rotWithShape="1">
          <a:blip r:embed="rId3">
            <a:alphaModFix/>
          </a:blip>
          <a:srcRect t="36548" r="48280" b="42398"/>
          <a:stretch/>
        </p:blipFill>
        <p:spPr>
          <a:xfrm>
            <a:off x="0" y="2684550"/>
            <a:ext cx="4602076" cy="1451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96375" y="744475"/>
            <a:ext cx="4647625" cy="3123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6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3837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“model_1” : Linear Model</a:t>
            </a:r>
            <a:endParaRPr u="sng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9" name="Google Shape;179;p26" title="Screenshot 2025-12-08 at 3.28.36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12925"/>
            <a:ext cx="4676401" cy="4104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80" name="Google Shape;180;p26" title="Screenshot 2025-12-08 at 3.29.17 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600" y="1162100"/>
            <a:ext cx="4621799" cy="3074625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81" name="Google Shape;181;p26"/>
          <p:cNvSpPr txBox="1"/>
          <p:nvPr/>
        </p:nvSpPr>
        <p:spPr>
          <a:xfrm>
            <a:off x="4731000" y="37325"/>
            <a:ext cx="4185900" cy="41994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highlight>
                  <a:schemeClr val="lt1"/>
                </a:highlight>
              </a:rPr>
              <a:t>Key findings: </a:t>
            </a:r>
            <a:endParaRPr sz="13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  <a:highlight>
                  <a:schemeClr val="lt1"/>
                </a:highlight>
              </a:rPr>
              <a:t>R^2 =.44(explains 44% of delay variance) </a:t>
            </a:r>
            <a:endParaRPr sz="13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  <a:highlight>
                  <a:schemeClr val="lt1"/>
                </a:highlight>
              </a:rPr>
              <a:t>All disruption severities add 3.7-3.9 days of delay</a:t>
            </a:r>
            <a:endParaRPr sz="13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  <a:highlight>
                  <a:schemeClr val="lt1"/>
                </a:highlight>
              </a:rPr>
              <a:t>Query 5: Severity reflects disruption type not delay length</a:t>
            </a:r>
            <a:endParaRPr sz="13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  <a:highlight>
                  <a:schemeClr val="lt1"/>
                </a:highlight>
              </a:rPr>
              <a:t>Food products have 0.44 fewer delay days most likely due to perishability (coincidence with r^2)</a:t>
            </a:r>
            <a:endParaRPr sz="13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  <a:highlight>
                  <a:schemeClr val="lt1"/>
                </a:highlight>
              </a:rPr>
              <a:t>Interpretation: Any disruption causes about 4 days of delay. Focus on prevention rather than severity management. Food receives preferential treatment to minimize spoilage</a:t>
            </a:r>
            <a:endParaRPr sz="13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457200" marR="1397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*p &lt; 0.05 (significant)</a:t>
            </a:r>
            <a:endParaRPr sz="1500">
              <a:solidFill>
                <a:schemeClr val="dk1"/>
              </a:solidFill>
            </a:endParaRPr>
          </a:p>
        </p:txBody>
      </p:sp>
      <p:sp>
        <p:nvSpPr>
          <p:cNvPr id="182" name="Google Shape;182;p26"/>
          <p:cNvSpPr txBox="1"/>
          <p:nvPr/>
        </p:nvSpPr>
        <p:spPr>
          <a:xfrm>
            <a:off x="8720825" y="4543275"/>
            <a:ext cx="5982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1"/>
                </a:solidFill>
              </a:rPr>
              <a:t>14</a:t>
            </a:r>
            <a:endParaRPr sz="26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7"/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3995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“model_2”: Linear Model</a:t>
            </a:r>
            <a:endParaRPr u="sng"/>
          </a:p>
        </p:txBody>
      </p:sp>
      <p:pic>
        <p:nvPicPr>
          <p:cNvPr id="188" name="Google Shape;188;p27" title="Screenshot 2025-12-08 at 3.32.09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925" y="572700"/>
            <a:ext cx="4827925" cy="3668426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89" name="Google Shape;189;p27"/>
          <p:cNvSpPr txBox="1"/>
          <p:nvPr/>
        </p:nvSpPr>
        <p:spPr>
          <a:xfrm>
            <a:off x="4907525" y="0"/>
            <a:ext cx="4236300" cy="42411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 b="1" u="sng">
                <a:solidFill>
                  <a:schemeClr val="dk1"/>
                </a:solidFill>
              </a:rPr>
              <a:t>Transit Time vs Delays</a:t>
            </a:r>
            <a:endParaRPr sz="1500" b="1" u="sng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 b="1">
                <a:solidFill>
                  <a:schemeClr val="dk1"/>
                </a:solidFill>
              </a:rPr>
              <a:t>Formula:</a:t>
            </a:r>
            <a:r>
              <a:rPr lang="en" sz="1500">
                <a:solidFill>
                  <a:schemeClr val="dk1"/>
                </a:solidFill>
              </a:rPr>
              <a:t> Delay = -1.86 + 0.55x</a:t>
            </a:r>
            <a:endParaRPr sz="1500" b="1">
              <a:solidFill>
                <a:schemeClr val="dk1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Each additional transit day adds 0.55 delay days</a:t>
            </a:r>
            <a:endParaRPr sz="15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 b="1">
                <a:solidFill>
                  <a:schemeClr val="dk1"/>
                </a:solidFill>
              </a:rPr>
              <a:t>Examples:</a:t>
            </a:r>
            <a:endParaRPr sz="1500" b="1">
              <a:solidFill>
                <a:schemeClr val="dk1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5-day transit:  -1.86 + 0.55(5)  = 0.89 days delay</a:t>
            </a:r>
            <a:endParaRPr sz="1500">
              <a:solidFill>
                <a:schemeClr val="dk1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10-day transit: -1.86 + 0.55(10) = 3.64 days delay</a:t>
            </a:r>
            <a:endParaRPr sz="15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 b="1">
                <a:solidFill>
                  <a:schemeClr val="dk1"/>
                </a:solidFill>
              </a:rPr>
              <a:t>Difference:</a:t>
            </a:r>
            <a:endParaRPr sz="1500" b="1">
              <a:solidFill>
                <a:schemeClr val="dk1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10-day shipments have 2.75 more delay days than 5-day</a:t>
            </a:r>
            <a:endParaRPr sz="1500">
              <a:solidFill>
                <a:schemeClr val="dk1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R^2 = 57% - explains more variance than Model 1</a:t>
            </a:r>
            <a:endParaRPr sz="1500">
              <a:solidFill>
                <a:schemeClr val="dk1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P-Value &lt; 2.2e-16 - relationship is highly statistically significant</a:t>
            </a:r>
            <a:endParaRPr sz="15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</a:endParaRPr>
          </a:p>
        </p:txBody>
      </p:sp>
      <p:sp>
        <p:nvSpPr>
          <p:cNvPr id="190" name="Google Shape;190;p27"/>
          <p:cNvSpPr txBox="1"/>
          <p:nvPr/>
        </p:nvSpPr>
        <p:spPr>
          <a:xfrm>
            <a:off x="8720825" y="4543275"/>
            <a:ext cx="5982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1"/>
                </a:solidFill>
              </a:rPr>
              <a:t>15</a:t>
            </a:r>
            <a:endParaRPr sz="26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Conclusion</a:t>
            </a:r>
            <a:endParaRPr u="sng"/>
          </a:p>
        </p:txBody>
      </p:sp>
      <p:sp>
        <p:nvSpPr>
          <p:cNvPr id="196" name="Google Shape;196;p28"/>
          <p:cNvSpPr txBox="1">
            <a:spLocks noGrp="1"/>
          </p:cNvSpPr>
          <p:nvPr>
            <p:ph type="body" idx="1"/>
          </p:nvPr>
        </p:nvSpPr>
        <p:spPr>
          <a:xfrm>
            <a:off x="226575" y="1017725"/>
            <a:ext cx="8605800" cy="355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Delays are Predictable and Preventable</a:t>
            </a:r>
            <a:endParaRPr>
              <a:solidFill>
                <a:schemeClr val="dk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lphaLcPeriod"/>
            </a:pPr>
            <a:r>
              <a:rPr lang="en">
                <a:solidFill>
                  <a:schemeClr val="dk1"/>
                </a:solidFill>
              </a:rPr>
              <a:t>Transit time can help predict disruption probability</a:t>
            </a:r>
            <a:endParaRPr>
              <a:solidFill>
                <a:schemeClr val="dk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lphaLcPeriod"/>
            </a:pPr>
            <a:r>
              <a:rPr lang="en">
                <a:solidFill>
                  <a:schemeClr val="dk1"/>
                </a:solidFill>
              </a:rPr>
              <a:t>Regression models can help buyers plan around delays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Multiple Strategic Opportunities exist for Buyers</a:t>
            </a:r>
            <a:endParaRPr>
              <a:solidFill>
                <a:schemeClr val="dk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lphaLcPeriod"/>
            </a:pPr>
            <a:r>
              <a:rPr lang="en">
                <a:solidFill>
                  <a:schemeClr val="dk1"/>
                </a:solidFill>
              </a:rPr>
              <a:t>Airshipping is 25% more energy efficient </a:t>
            </a:r>
            <a:endParaRPr>
              <a:solidFill>
                <a:schemeClr val="dk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lphaLcPeriod"/>
            </a:pPr>
            <a:r>
              <a:rPr lang="en">
                <a:solidFill>
                  <a:schemeClr val="dk1"/>
                </a:solidFill>
              </a:rPr>
              <a:t>Specific product-shipping combos create worsened delays</a:t>
            </a:r>
            <a:endParaRPr>
              <a:solidFill>
                <a:schemeClr val="dk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lphaLcPeriod"/>
            </a:pPr>
            <a:r>
              <a:rPr lang="en">
                <a:solidFill>
                  <a:schemeClr val="dk1"/>
                </a:solidFill>
              </a:rPr>
              <a:t>Buyers can visualize where Supplier Relationship Management needs improvement 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Recommendations for the Future</a:t>
            </a:r>
            <a:endParaRPr>
              <a:solidFill>
                <a:schemeClr val="dk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lphaLcPeriod"/>
            </a:pPr>
            <a:r>
              <a:rPr lang="en">
                <a:solidFill>
                  <a:schemeClr val="dk1"/>
                </a:solidFill>
              </a:rPr>
              <a:t>Focus on reducing transit time rather than dispatch time</a:t>
            </a:r>
            <a:endParaRPr>
              <a:solidFill>
                <a:schemeClr val="dk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lphaLcPeriod"/>
            </a:pPr>
            <a:r>
              <a:rPr lang="en">
                <a:solidFill>
                  <a:schemeClr val="dk1"/>
                </a:solidFill>
              </a:rPr>
              <a:t>Create reliability scores based on quantitative Supplier Scorecards</a:t>
            </a:r>
            <a:endParaRPr>
              <a:solidFill>
                <a:schemeClr val="dk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lphaLcPeriod"/>
            </a:pPr>
            <a:r>
              <a:rPr lang="en">
                <a:solidFill>
                  <a:schemeClr val="dk1"/>
                </a:solidFill>
              </a:rPr>
              <a:t>Optimize product and shipping mode pairings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97" name="Google Shape;197;p28"/>
          <p:cNvSpPr txBox="1"/>
          <p:nvPr/>
        </p:nvSpPr>
        <p:spPr>
          <a:xfrm>
            <a:off x="8720825" y="4543275"/>
            <a:ext cx="5982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1"/>
                </a:solidFill>
              </a:rPr>
              <a:t>16</a:t>
            </a:r>
            <a:endParaRPr sz="26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9"/>
          <p:cNvSpPr txBox="1">
            <a:spLocks noGrp="1"/>
          </p:cNvSpPr>
          <p:nvPr>
            <p:ph type="body" idx="1"/>
          </p:nvPr>
        </p:nvSpPr>
        <p:spPr>
          <a:xfrm>
            <a:off x="230250" y="1414800"/>
            <a:ext cx="8683500" cy="231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9600">
                <a:solidFill>
                  <a:schemeClr val="dk1"/>
                </a:solidFill>
              </a:rPr>
              <a:t>Thank You!</a:t>
            </a:r>
            <a:endParaRPr sz="9600">
              <a:solidFill>
                <a:schemeClr val="dk1"/>
              </a:solidFill>
            </a:endParaRPr>
          </a:p>
        </p:txBody>
      </p:sp>
      <p:sp>
        <p:nvSpPr>
          <p:cNvPr id="203" name="Google Shape;203;p29"/>
          <p:cNvSpPr txBox="1"/>
          <p:nvPr/>
        </p:nvSpPr>
        <p:spPr>
          <a:xfrm>
            <a:off x="8720825" y="4543275"/>
            <a:ext cx="5982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1"/>
                </a:solidFill>
              </a:rPr>
              <a:t>178</a:t>
            </a:r>
            <a:endParaRPr sz="26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Works Cited</a:t>
            </a:r>
            <a:endParaRPr/>
          </a:p>
        </p:txBody>
      </p:sp>
      <p:sp>
        <p:nvSpPr>
          <p:cNvPr id="209" name="Google Shape;209;p3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Yuan Chunhong. </a:t>
            </a:r>
            <a:r>
              <a:rPr lang="en" sz="1100" i="1">
                <a:solidFill>
                  <a:schemeClr val="dk1"/>
                </a:solidFill>
              </a:rPr>
              <a:t>US Supply Chain Risk Analysis Dataset.</a:t>
            </a:r>
            <a:r>
              <a:rPr lang="en" sz="1100">
                <a:solidFill>
                  <a:schemeClr val="dk1"/>
                </a:solidFill>
              </a:rPr>
              <a:t> Kaggle, </a:t>
            </a:r>
            <a:endParaRPr sz="1100">
              <a:solidFill>
                <a:schemeClr val="dk1"/>
              </a:solidFill>
            </a:endParaRPr>
          </a:p>
          <a:p>
            <a:pPr marL="0" lvl="0" indent="45720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3"/>
              </a:rPr>
              <a:t>https://www.kaggle.com/datasets/yuanchunhong/us-supply-chain-risk-analysis-dataset</a:t>
            </a:r>
            <a:r>
              <a:rPr lang="en" sz="1100">
                <a:solidFill>
                  <a:schemeClr val="dk1"/>
                </a:solidFill>
              </a:rPr>
              <a:t>. Accessed 9 Dec. 2025.</a:t>
            </a:r>
            <a:endParaRPr sz="11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Moreno, Elida. “Panama Canal Water Levels at Historic Lows, Restrictions to Remain.” </a:t>
            </a:r>
            <a:r>
              <a:rPr lang="en" sz="1100" i="1">
                <a:solidFill>
                  <a:schemeClr val="dk1"/>
                </a:solidFill>
              </a:rPr>
              <a:t>Reuters</a:t>
            </a:r>
            <a:r>
              <a:rPr lang="en" sz="1100">
                <a:solidFill>
                  <a:schemeClr val="dk1"/>
                </a:solidFill>
              </a:rPr>
              <a:t>, 6 Sept. 2023, </a:t>
            </a:r>
            <a:endParaRPr sz="1100">
              <a:solidFill>
                <a:schemeClr val="dk1"/>
              </a:solidFill>
            </a:endParaRPr>
          </a:p>
          <a:p>
            <a:pPr marL="0" lvl="0" indent="45720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4"/>
              </a:rPr>
              <a:t>https://www.reuters.com/world/americas/panama-canal-water-levels-historic-lows-restrictions-remain-2023-09-06/</a:t>
            </a:r>
            <a:r>
              <a:rPr lang="en" sz="1100">
                <a:solidFill>
                  <a:schemeClr val="dk1"/>
                </a:solidFill>
              </a:rPr>
              <a:t>. Accessed 9</a:t>
            </a:r>
            <a:endParaRPr sz="110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 Dec. 2025</a:t>
            </a:r>
            <a:endParaRPr sz="11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100">
              <a:solidFill>
                <a:schemeClr val="dk1"/>
              </a:solidFill>
            </a:endParaRPr>
          </a:p>
        </p:txBody>
      </p:sp>
      <p:sp>
        <p:nvSpPr>
          <p:cNvPr id="210" name="Google Shape;210;p30"/>
          <p:cNvSpPr txBox="1"/>
          <p:nvPr/>
        </p:nvSpPr>
        <p:spPr>
          <a:xfrm>
            <a:off x="8720825" y="4543275"/>
            <a:ext cx="5982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1"/>
                </a:solidFill>
              </a:rPr>
              <a:t>18</a:t>
            </a:r>
            <a:endParaRPr sz="26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1"/>
          <p:cNvSpPr txBox="1">
            <a:spLocks noGrp="1"/>
          </p:cNvSpPr>
          <p:nvPr>
            <p:ph type="title"/>
          </p:nvPr>
        </p:nvSpPr>
        <p:spPr>
          <a:xfrm>
            <a:off x="84775" y="1231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ppins SemiBold"/>
                <a:ea typeface="Poppins SemiBold"/>
                <a:cs typeface="Poppins SemiBold"/>
                <a:sym typeface="Poppins SemiBold"/>
              </a:rPr>
              <a:t>Visualization 1 and query 1 </a:t>
            </a:r>
            <a:endParaRPr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pic>
        <p:nvPicPr>
          <p:cNvPr id="216" name="Google Shape;216;p31" title="Screenshot 2025-12-03 at 3.42.50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23625"/>
            <a:ext cx="4504298" cy="2708875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17" name="Google Shape;217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04300" y="1084775"/>
            <a:ext cx="4591375" cy="3147725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573650" y="137175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latin typeface="Spline Sans"/>
                <a:ea typeface="Spline Sans"/>
                <a:cs typeface="Spline Sans"/>
                <a:sym typeface="Spline Sans"/>
              </a:rPr>
              <a:t>Contents</a:t>
            </a:r>
            <a:endParaRPr u="sng">
              <a:latin typeface="Spline Sans"/>
              <a:ea typeface="Spline Sans"/>
              <a:cs typeface="Spline Sans"/>
              <a:sym typeface="Spline Sans"/>
            </a:endParaRPr>
          </a:p>
        </p:txBody>
      </p:sp>
      <p:sp>
        <p:nvSpPr>
          <p:cNvPr id="64" name="Google Shape;64;p14"/>
          <p:cNvSpPr txBox="1">
            <a:spLocks noGrp="1"/>
          </p:cNvSpPr>
          <p:nvPr>
            <p:ph type="body" idx="1"/>
          </p:nvPr>
        </p:nvSpPr>
        <p:spPr>
          <a:xfrm>
            <a:off x="186500" y="848075"/>
            <a:ext cx="3435300" cy="36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pline Sans"/>
              <a:buAutoNum type="arabicPeriod"/>
            </a:pPr>
            <a:r>
              <a:rPr lang="en" sz="1600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rPr>
              <a:t>Executive Summary</a:t>
            </a:r>
            <a:endParaRPr sz="1600">
              <a:solidFill>
                <a:schemeClr val="dk1"/>
              </a:solidFill>
              <a:latin typeface="Spline Sans"/>
              <a:ea typeface="Spline Sans"/>
              <a:cs typeface="Spline Sans"/>
              <a:sym typeface="Spline Sans"/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pline Sans"/>
              <a:buAutoNum type="arabicPeriod"/>
            </a:pPr>
            <a:r>
              <a:rPr lang="en" sz="1600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rPr>
              <a:t>Data Cleaning &amp; Transformation</a:t>
            </a:r>
            <a:endParaRPr sz="1600">
              <a:solidFill>
                <a:schemeClr val="dk1"/>
              </a:solidFill>
              <a:latin typeface="Spline Sans"/>
              <a:ea typeface="Spline Sans"/>
              <a:cs typeface="Spline Sans"/>
              <a:sym typeface="Spline Sans"/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pline Sans"/>
              <a:buAutoNum type="arabicPeriod"/>
            </a:pPr>
            <a:r>
              <a:rPr lang="en" sz="1600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rPr>
              <a:t>Descriptive Analysis</a:t>
            </a:r>
            <a:endParaRPr sz="1600">
              <a:solidFill>
                <a:schemeClr val="dk1"/>
              </a:solidFill>
              <a:latin typeface="Spline Sans"/>
              <a:ea typeface="Spline Sans"/>
              <a:cs typeface="Spline Sans"/>
              <a:sym typeface="Spline Sans"/>
            </a:endParaRPr>
          </a:p>
          <a:p>
            <a:pPr marL="914400" lvl="1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pline Sans"/>
              <a:buAutoNum type="alphaLcPeriod"/>
            </a:pPr>
            <a:r>
              <a:rPr lang="en" sz="1600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rPr>
              <a:t>Queries</a:t>
            </a:r>
            <a:endParaRPr sz="1600">
              <a:solidFill>
                <a:schemeClr val="dk1"/>
              </a:solidFill>
              <a:latin typeface="Spline Sans"/>
              <a:ea typeface="Spline Sans"/>
              <a:cs typeface="Spline Sans"/>
              <a:sym typeface="Spline Sans"/>
            </a:endParaRPr>
          </a:p>
          <a:p>
            <a:pPr marL="914400" lvl="1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pline Sans"/>
              <a:buAutoNum type="alphaLcPeriod"/>
            </a:pPr>
            <a:r>
              <a:rPr lang="en" sz="1600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rPr>
              <a:t>Visualizations</a:t>
            </a:r>
            <a:endParaRPr sz="1600">
              <a:solidFill>
                <a:schemeClr val="dk1"/>
              </a:solidFill>
              <a:latin typeface="Spline Sans"/>
              <a:ea typeface="Spline Sans"/>
              <a:cs typeface="Spline Sans"/>
              <a:sym typeface="Spline Sans"/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pline Sans"/>
              <a:buAutoNum type="arabicPeriod"/>
            </a:pPr>
            <a:r>
              <a:rPr lang="en" sz="1600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rPr>
              <a:t>Linear Models</a:t>
            </a:r>
            <a:endParaRPr sz="1600">
              <a:solidFill>
                <a:schemeClr val="dk1"/>
              </a:solidFill>
              <a:latin typeface="Spline Sans"/>
              <a:ea typeface="Spline Sans"/>
              <a:cs typeface="Spline Sans"/>
              <a:sym typeface="Spline Sans"/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pline Sans"/>
              <a:buAutoNum type="arabicPeriod"/>
            </a:pPr>
            <a:r>
              <a:rPr lang="en" sz="1600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rPr>
              <a:t>Conclusion </a:t>
            </a:r>
            <a:endParaRPr sz="1600">
              <a:solidFill>
                <a:schemeClr val="dk1"/>
              </a:solidFill>
              <a:latin typeface="Spline Sans"/>
              <a:ea typeface="Spline Sans"/>
              <a:cs typeface="Spline Sans"/>
              <a:sym typeface="Spline Sans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 rotWithShape="1">
          <a:blip r:embed="rId3">
            <a:alphaModFix/>
          </a:blip>
          <a:srcRect t="39229" b="10039"/>
          <a:stretch/>
        </p:blipFill>
        <p:spPr>
          <a:xfrm>
            <a:off x="3742600" y="446425"/>
            <a:ext cx="4648050" cy="353525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8720825" y="4543275"/>
            <a:ext cx="5982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1"/>
                </a:solidFill>
              </a:rPr>
              <a:t>2</a:t>
            </a:r>
            <a:endParaRPr sz="26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2"/>
          <p:cNvSpPr txBox="1">
            <a:spLocks noGrp="1"/>
          </p:cNvSpPr>
          <p:nvPr>
            <p:ph type="title"/>
          </p:nvPr>
        </p:nvSpPr>
        <p:spPr>
          <a:xfrm>
            <a:off x="0" y="-75300"/>
            <a:ext cx="4223700" cy="5727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820" u="sng"/>
              <a:t>Supplier Comm. Profiles</a:t>
            </a:r>
            <a:endParaRPr sz="1820" u="sng"/>
          </a:p>
        </p:txBody>
      </p:sp>
      <p:pic>
        <p:nvPicPr>
          <p:cNvPr id="223" name="Google Shape;223;p32" title="Screen Shot 2025-12-08 at 3.03.30 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46700" y="3060000"/>
            <a:ext cx="4649450" cy="208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32" title="Screen Shot 2025-12-08 at 3.05.14 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46700" y="0"/>
            <a:ext cx="3940648" cy="3059998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32"/>
          <p:cNvSpPr txBox="1"/>
          <p:nvPr/>
        </p:nvSpPr>
        <p:spPr>
          <a:xfrm>
            <a:off x="80425" y="339450"/>
            <a:ext cx="4437600" cy="1859400"/>
          </a:xfrm>
          <a:prstGeom prst="rect">
            <a:avLst/>
          </a:prstGeom>
          <a:solidFill>
            <a:srgbClr val="FF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</a:rPr>
              <a:t>Key findings: </a:t>
            </a:r>
            <a:endParaRPr sz="1300">
              <a:solidFill>
                <a:schemeClr val="dk1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Three metrics normalized to 0-1 scale for comparison</a:t>
            </a:r>
            <a:endParaRPr sz="130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Visualization 6 and query 6 </a:t>
            </a:r>
            <a:endParaRPr/>
          </a:p>
        </p:txBody>
      </p:sp>
      <p:pic>
        <p:nvPicPr>
          <p:cNvPr id="231" name="Google Shape;231;p33" title="Screenshot 2025-12-04 at 11.19.05 AM.png"/>
          <p:cNvPicPr preferRelativeResize="0"/>
          <p:nvPr/>
        </p:nvPicPr>
        <p:blipFill rotWithShape="1">
          <a:blip r:embed="rId3">
            <a:alphaModFix/>
          </a:blip>
          <a:srcRect l="4330" t="13273" r="55832" b="73056"/>
          <a:stretch/>
        </p:blipFill>
        <p:spPr>
          <a:xfrm>
            <a:off x="282075" y="1222300"/>
            <a:ext cx="4562202" cy="1676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55975" y="363061"/>
            <a:ext cx="3845451" cy="3389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4"/>
          <p:cNvSpPr txBox="1">
            <a:spLocks noGrp="1"/>
          </p:cNvSpPr>
          <p:nvPr>
            <p:ph type="title"/>
          </p:nvPr>
        </p:nvSpPr>
        <p:spPr>
          <a:xfrm>
            <a:off x="205400" y="3142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Visualization 8 </a:t>
            </a:r>
            <a:endParaRPr/>
          </a:p>
        </p:txBody>
      </p:sp>
      <p:pic>
        <p:nvPicPr>
          <p:cNvPr id="238" name="Google Shape;23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63175" y="351200"/>
            <a:ext cx="4304999" cy="3794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Visualization 4 and query 4 </a:t>
            </a:r>
            <a:endParaRPr/>
          </a:p>
        </p:txBody>
      </p:sp>
      <p:pic>
        <p:nvPicPr>
          <p:cNvPr id="244" name="Google Shape;244;p35" title="Image 12-4-25 at 11.14 AM.jpeg"/>
          <p:cNvPicPr preferRelativeResize="0"/>
          <p:nvPr/>
        </p:nvPicPr>
        <p:blipFill rotWithShape="1">
          <a:blip r:embed="rId3">
            <a:alphaModFix/>
          </a:blip>
          <a:srcRect l="3837" t="21931" r="70531" b="56047"/>
          <a:stretch/>
        </p:blipFill>
        <p:spPr>
          <a:xfrm>
            <a:off x="118550" y="1459399"/>
            <a:ext cx="4674350" cy="2510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58300" y="622325"/>
            <a:ext cx="4046301" cy="35667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latin typeface="Spline Sans"/>
                <a:ea typeface="Spline Sans"/>
                <a:cs typeface="Spline Sans"/>
                <a:sym typeface="Spline Sans"/>
              </a:rPr>
              <a:t>Executive Summary</a:t>
            </a:r>
            <a:endParaRPr u="sng">
              <a:latin typeface="Spline Sans"/>
              <a:ea typeface="Spline Sans"/>
              <a:cs typeface="Spline Sans"/>
              <a:sym typeface="Spline Sans"/>
            </a:endParaRPr>
          </a:p>
        </p:txBody>
      </p:sp>
      <p:sp>
        <p:nvSpPr>
          <p:cNvPr id="72" name="Google Shape;72;p15"/>
          <p:cNvSpPr txBox="1">
            <a:spLocks noGrp="1"/>
          </p:cNvSpPr>
          <p:nvPr>
            <p:ph type="body" idx="1"/>
          </p:nvPr>
        </p:nvSpPr>
        <p:spPr>
          <a:xfrm>
            <a:off x="311700" y="1104975"/>
            <a:ext cx="8168400" cy="330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41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rPr>
              <a:t>This report provides an exploratory analysis and evaluation of </a:t>
            </a:r>
            <a:r>
              <a:rPr lang="en" sz="1541">
                <a:solidFill>
                  <a:schemeClr val="dk1"/>
                </a:solidFill>
                <a:highlight>
                  <a:srgbClr val="FFFFFF"/>
                </a:highlight>
                <a:latin typeface="Spline Sans"/>
                <a:ea typeface="Spline Sans"/>
                <a:cs typeface="Spline Sans"/>
                <a:sym typeface="Spline Sans"/>
              </a:rPr>
              <a:t>1,000 real-world supply chain transactions across the United States (2023-2024), covering five major industries: Electronics, Machinery, Food, Pharmaceuticals, and Textiles.</a:t>
            </a:r>
            <a:endParaRPr sz="1541">
              <a:solidFill>
                <a:schemeClr val="dk1"/>
              </a:solidFill>
              <a:highlight>
                <a:srgbClr val="FFFFFF"/>
              </a:highlight>
              <a:latin typeface="Spline Sans"/>
              <a:ea typeface="Spline Sans"/>
              <a:cs typeface="Spline Sans"/>
              <a:sym typeface="Spline Sans"/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41">
                <a:solidFill>
                  <a:schemeClr val="dk1"/>
                </a:solidFill>
                <a:highlight>
                  <a:srgbClr val="FFFFFF"/>
                </a:highlight>
                <a:latin typeface="Spline Sans"/>
                <a:ea typeface="Spline Sans"/>
                <a:cs typeface="Spline Sans"/>
                <a:sym typeface="Spline Sans"/>
              </a:rPr>
              <a:t>Our data allows us to provide:</a:t>
            </a:r>
            <a:endParaRPr sz="1541">
              <a:solidFill>
                <a:schemeClr val="dk1"/>
              </a:solidFill>
              <a:highlight>
                <a:srgbClr val="FFFFFF"/>
              </a:highlight>
              <a:latin typeface="Spline Sans"/>
              <a:ea typeface="Spline Sans"/>
              <a:cs typeface="Spline Sans"/>
              <a:sym typeface="Spline Sans"/>
            </a:endParaRPr>
          </a:p>
          <a:p>
            <a:pPr marL="457200" lvl="0" indent="-32651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42"/>
              <a:buFont typeface="Spline Sans"/>
              <a:buChar char="-"/>
            </a:pPr>
            <a:r>
              <a:rPr lang="en" sz="1541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rPr>
              <a:t>Comprehensive risk analysis with disruption tracking (weather, strikes, customs, shortages)</a:t>
            </a:r>
            <a:endParaRPr sz="1541">
              <a:solidFill>
                <a:schemeClr val="dk1"/>
              </a:solidFill>
              <a:latin typeface="Spline Sans"/>
              <a:ea typeface="Spline Sans"/>
              <a:cs typeface="Spline Sans"/>
              <a:sym typeface="Spline Sans"/>
            </a:endParaRPr>
          </a:p>
          <a:p>
            <a:pPr marL="457200" lvl="0" indent="-32651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42"/>
              <a:buFont typeface="Spline Sans"/>
              <a:buChar char="-"/>
            </a:pPr>
            <a:r>
              <a:rPr lang="en" sz="1541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rPr>
              <a:t>Supplier reliability scores and performance metrics</a:t>
            </a:r>
            <a:endParaRPr sz="1541">
              <a:solidFill>
                <a:schemeClr val="dk1"/>
              </a:solidFill>
              <a:latin typeface="Spline Sans"/>
              <a:ea typeface="Spline Sans"/>
              <a:cs typeface="Spline Sans"/>
              <a:sym typeface="Spline Sans"/>
            </a:endParaRPr>
          </a:p>
          <a:p>
            <a:pPr marL="457200" lvl="0" indent="-32651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42"/>
              <a:buFont typeface="Spline Sans"/>
              <a:buChar char="-"/>
            </a:pPr>
            <a:r>
              <a:rPr lang="en" sz="1541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rPr>
              <a:t>Multi-modal transportation data (rail, road, air, sea)</a:t>
            </a:r>
            <a:endParaRPr sz="1541">
              <a:solidFill>
                <a:schemeClr val="dk1"/>
              </a:solidFill>
              <a:latin typeface="Spline Sans"/>
              <a:ea typeface="Spline Sans"/>
              <a:cs typeface="Spline Sans"/>
              <a:sym typeface="Spline Sans"/>
            </a:endParaRPr>
          </a:p>
          <a:p>
            <a:pPr marL="457200" lvl="0" indent="-32651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42"/>
              <a:buFont typeface="Spline Sans"/>
              <a:buChar char="-"/>
            </a:pPr>
            <a:r>
              <a:rPr lang="en" sz="1541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rPr>
              <a:t>Order lifecycle from placement to delivery with delay analysis</a:t>
            </a:r>
            <a:endParaRPr sz="1541">
              <a:solidFill>
                <a:schemeClr val="dk1"/>
              </a:solidFill>
              <a:latin typeface="Spline Sans"/>
              <a:ea typeface="Spline Sans"/>
              <a:cs typeface="Spline Sans"/>
              <a:sym typeface="Spline Sans"/>
            </a:endParaRPr>
          </a:p>
          <a:p>
            <a:pPr marL="457200" lvl="0" indent="-32651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42"/>
              <a:buFont typeface="Spline Sans"/>
              <a:buChar char="-"/>
            </a:pPr>
            <a:r>
              <a:rPr lang="en" sz="1541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rPr>
              <a:t>Communication costs and energy consumption for sustainability research</a:t>
            </a:r>
            <a:endParaRPr sz="1541">
              <a:solidFill>
                <a:schemeClr val="dk1"/>
              </a:solidFill>
              <a:highlight>
                <a:srgbClr val="FFFFFF"/>
              </a:highlight>
              <a:latin typeface="Spline Sans"/>
              <a:ea typeface="Spline Sans"/>
              <a:cs typeface="Spline Sans"/>
              <a:sym typeface="Spline Sans"/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>
              <a:solidFill>
                <a:srgbClr val="3C4043"/>
              </a:solidFill>
              <a:highlight>
                <a:srgbClr val="FFFFFF"/>
              </a:highlight>
              <a:latin typeface="Spline Sans"/>
              <a:ea typeface="Spline Sans"/>
              <a:cs typeface="Spline Sans"/>
              <a:sym typeface="Spline Sans"/>
            </a:endParaRPr>
          </a:p>
        </p:txBody>
      </p:sp>
      <p:sp>
        <p:nvSpPr>
          <p:cNvPr id="73" name="Google Shape;73;p15"/>
          <p:cNvSpPr txBox="1"/>
          <p:nvPr/>
        </p:nvSpPr>
        <p:spPr>
          <a:xfrm>
            <a:off x="8720825" y="4543275"/>
            <a:ext cx="5982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1"/>
                </a:solidFill>
              </a:rPr>
              <a:t>3				</a:t>
            </a:r>
            <a:endParaRPr sz="26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6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>
            <a:spLocks noGrp="1"/>
          </p:cNvSpPr>
          <p:nvPr>
            <p:ph type="title"/>
          </p:nvPr>
        </p:nvSpPr>
        <p:spPr>
          <a:xfrm>
            <a:off x="182975" y="-346500"/>
            <a:ext cx="67599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Data Cleaning and Transforming steps 1-2</a:t>
            </a:r>
            <a:endParaRPr u="sng"/>
          </a:p>
        </p:txBody>
      </p:sp>
      <p:sp>
        <p:nvSpPr>
          <p:cNvPr id="79" name="Google Shape;79;p16"/>
          <p:cNvSpPr txBox="1">
            <a:spLocks noGrp="1"/>
          </p:cNvSpPr>
          <p:nvPr>
            <p:ph type="body" idx="1"/>
          </p:nvPr>
        </p:nvSpPr>
        <p:spPr>
          <a:xfrm>
            <a:off x="182975" y="317200"/>
            <a:ext cx="4213800" cy="38235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1"/>
                </a:solidFill>
              </a:rPr>
              <a:t>Step One:</a:t>
            </a:r>
            <a:r>
              <a:rPr lang="en" sz="1500">
                <a:solidFill>
                  <a:schemeClr val="dk1"/>
                </a:solidFill>
              </a:rPr>
              <a:t> Date Conversions</a:t>
            </a:r>
            <a:endParaRPr sz="15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- Converted Order_Date, Dispatch_Date, Delivery_Date to Date type </a:t>
            </a:r>
            <a:endParaRPr sz="15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- Created order_month and Order_Quarter for temporal analysis</a:t>
            </a:r>
            <a:endParaRPr sz="15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500">
              <a:solidFill>
                <a:schemeClr val="dk1"/>
              </a:solidFill>
            </a:endParaRPr>
          </a:p>
        </p:txBody>
      </p:sp>
      <p:sp>
        <p:nvSpPr>
          <p:cNvPr id="80" name="Google Shape;80;p16"/>
          <p:cNvSpPr txBox="1"/>
          <p:nvPr/>
        </p:nvSpPr>
        <p:spPr>
          <a:xfrm>
            <a:off x="4458150" y="317200"/>
            <a:ext cx="4629900" cy="3862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highlight>
                  <a:schemeClr val="lt1"/>
                </a:highlight>
              </a:rPr>
              <a:t>Step Two: </a:t>
            </a: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Created calculated fields for timing analysis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  <a:highlight>
                  <a:schemeClr val="lt1"/>
                </a:highlight>
              </a:rPr>
              <a:t>- Built new metrics to analyze where delays happen in the process</a:t>
            </a:r>
            <a:endParaRPr sz="15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  <a:highlight>
                  <a:schemeClr val="lt1"/>
                </a:highlight>
              </a:rPr>
              <a:t>- Days_Until_Delivered: Total time from order to delivery </a:t>
            </a:r>
            <a:endParaRPr sz="15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  <a:highlight>
                  <a:schemeClr val="lt1"/>
                </a:highlight>
              </a:rPr>
              <a:t>- Actual_Transit_Days: Time spent shipping</a:t>
            </a:r>
            <a:endParaRPr sz="15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  <a:highlight>
                  <a:schemeClr val="lt1"/>
                </a:highlight>
              </a:rPr>
              <a:t>- Created On_Time_Flag as a binary indicator (1 = on time, 0 = delayed) from the Delay_Days field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2"/>
              </a:solidFill>
            </a:endParaRPr>
          </a:p>
        </p:txBody>
      </p:sp>
      <p:sp>
        <p:nvSpPr>
          <p:cNvPr id="81" name="Google Shape;81;p16"/>
          <p:cNvSpPr txBox="1"/>
          <p:nvPr/>
        </p:nvSpPr>
        <p:spPr>
          <a:xfrm>
            <a:off x="299000" y="2099500"/>
            <a:ext cx="3942900" cy="669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1"/>
                </a:solidFill>
              </a:rPr>
              <a:t>supply_chain_df$Order_Date &lt;- as.Date(supply_chain_df$Order_Date, format = "%Y-%m-%d")</a:t>
            </a:r>
            <a:endParaRPr sz="1300" b="1">
              <a:solidFill>
                <a:schemeClr val="dk1"/>
              </a:solidFill>
            </a:endParaRPr>
          </a:p>
        </p:txBody>
      </p:sp>
      <p:sp>
        <p:nvSpPr>
          <p:cNvPr id="82" name="Google Shape;82;p16"/>
          <p:cNvSpPr txBox="1"/>
          <p:nvPr/>
        </p:nvSpPr>
        <p:spPr>
          <a:xfrm>
            <a:off x="298975" y="2826425"/>
            <a:ext cx="3942900" cy="669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1"/>
                </a:solidFill>
              </a:rPr>
              <a:t>supply_chain_df$Order_Date &lt;- as.Date(supply_chain_df$Order_Date, format = "%Y-%m-%d")</a:t>
            </a:r>
            <a:endParaRPr sz="1300" b="1">
              <a:solidFill>
                <a:schemeClr val="dk1"/>
              </a:solidFill>
            </a:endParaRPr>
          </a:p>
        </p:txBody>
      </p:sp>
      <p:sp>
        <p:nvSpPr>
          <p:cNvPr id="83" name="Google Shape;83;p16"/>
          <p:cNvSpPr txBox="1"/>
          <p:nvPr/>
        </p:nvSpPr>
        <p:spPr>
          <a:xfrm>
            <a:off x="298975" y="3553325"/>
            <a:ext cx="3942900" cy="490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1"/>
                </a:solidFill>
              </a:rPr>
              <a:t>supply_chain_df$Order_Quarter &lt;- quarters(supply_chain_df$Order_Date) </a:t>
            </a:r>
            <a:endParaRPr sz="1300" b="1">
              <a:solidFill>
                <a:schemeClr val="dk1"/>
              </a:solidFill>
            </a:endParaRPr>
          </a:p>
        </p:txBody>
      </p:sp>
      <p:sp>
        <p:nvSpPr>
          <p:cNvPr id="84" name="Google Shape;84;p16"/>
          <p:cNvSpPr txBox="1"/>
          <p:nvPr/>
        </p:nvSpPr>
        <p:spPr>
          <a:xfrm>
            <a:off x="4514850" y="2347275"/>
            <a:ext cx="4413300" cy="558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</a:rPr>
              <a:t>supply_chain_df$Days_Until_Delivered &lt;- as.numeric(Delivery_Date - Order_Date) </a:t>
            </a:r>
            <a:endParaRPr sz="1200" b="1">
              <a:solidFill>
                <a:schemeClr val="dk1"/>
              </a:solidFill>
            </a:endParaRPr>
          </a:p>
        </p:txBody>
      </p:sp>
      <p:sp>
        <p:nvSpPr>
          <p:cNvPr id="85" name="Google Shape;85;p16"/>
          <p:cNvSpPr txBox="1"/>
          <p:nvPr/>
        </p:nvSpPr>
        <p:spPr>
          <a:xfrm>
            <a:off x="4514850" y="3600075"/>
            <a:ext cx="4413300" cy="490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</a:rPr>
              <a:t>supply_chain_df$On_Time_Flag &lt;- ifelse(Delay_Days == 0, 1, 0) </a:t>
            </a:r>
            <a:endParaRPr sz="1200" b="1">
              <a:solidFill>
                <a:schemeClr val="dk1"/>
              </a:solidFill>
            </a:endParaRPr>
          </a:p>
        </p:txBody>
      </p:sp>
      <p:sp>
        <p:nvSpPr>
          <p:cNvPr id="86" name="Google Shape;86;p16"/>
          <p:cNvSpPr txBox="1"/>
          <p:nvPr/>
        </p:nvSpPr>
        <p:spPr>
          <a:xfrm>
            <a:off x="4514850" y="3042900"/>
            <a:ext cx="4413300" cy="4527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</a:rPr>
              <a:t>supply_chain_df$Actual_Transit_Days &lt;- as.numeric(Delivery_Date -Dispatch_Date) </a:t>
            </a:r>
            <a:endParaRPr sz="1200" b="1">
              <a:solidFill>
                <a:schemeClr val="dk1"/>
              </a:solidFill>
            </a:endParaRPr>
          </a:p>
        </p:txBody>
      </p:sp>
      <p:sp>
        <p:nvSpPr>
          <p:cNvPr id="87" name="Google Shape;87;p16"/>
          <p:cNvSpPr txBox="1"/>
          <p:nvPr/>
        </p:nvSpPr>
        <p:spPr>
          <a:xfrm>
            <a:off x="8720825" y="4543275"/>
            <a:ext cx="5982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1"/>
                </a:solidFill>
              </a:rPr>
              <a:t>4</a:t>
            </a:r>
            <a:endParaRPr sz="26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>
            <a:spLocks noGrp="1"/>
          </p:cNvSpPr>
          <p:nvPr>
            <p:ph type="title"/>
          </p:nvPr>
        </p:nvSpPr>
        <p:spPr>
          <a:xfrm>
            <a:off x="182975" y="-346500"/>
            <a:ext cx="67599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Data Cleaning and Transforming steps 3-4</a:t>
            </a:r>
            <a:endParaRPr u="sng"/>
          </a:p>
        </p:txBody>
      </p:sp>
      <p:sp>
        <p:nvSpPr>
          <p:cNvPr id="93" name="Google Shape;93;p17"/>
          <p:cNvSpPr txBox="1"/>
          <p:nvPr/>
        </p:nvSpPr>
        <p:spPr>
          <a:xfrm>
            <a:off x="57225" y="372375"/>
            <a:ext cx="4435500" cy="3842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1"/>
                </a:solidFill>
              </a:rPr>
              <a:t>Step Three: </a:t>
            </a:r>
            <a:r>
              <a:rPr lang="en" sz="1500">
                <a:solidFill>
                  <a:schemeClr val="dk1"/>
                </a:solidFill>
              </a:rPr>
              <a:t>Factor Conversions</a:t>
            </a:r>
            <a:endParaRPr sz="15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- Converted categorical variables to factors for proper grouping </a:t>
            </a:r>
            <a:endParaRPr sz="15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- Disruption_Severity ordered logically (None → Low → Medium → High)</a:t>
            </a:r>
            <a:endParaRPr sz="15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 - Enables accurate visualizations and statistical analysis</a:t>
            </a:r>
            <a:endParaRPr sz="15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2"/>
              </a:solidFill>
            </a:endParaRPr>
          </a:p>
        </p:txBody>
      </p:sp>
      <p:sp>
        <p:nvSpPr>
          <p:cNvPr id="94" name="Google Shape;94;p17"/>
          <p:cNvSpPr txBox="1"/>
          <p:nvPr/>
        </p:nvSpPr>
        <p:spPr>
          <a:xfrm>
            <a:off x="182975" y="2095650"/>
            <a:ext cx="4243200" cy="5247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1"/>
                </a:solidFill>
              </a:rPr>
              <a:t>supply_chain_df$Product_Category &lt;- as.factor(supply_chain_df$Product_Category) </a:t>
            </a:r>
            <a:endParaRPr sz="1300" b="1">
              <a:solidFill>
                <a:schemeClr val="dk1"/>
              </a:solidFill>
            </a:endParaRPr>
          </a:p>
        </p:txBody>
      </p:sp>
      <p:sp>
        <p:nvSpPr>
          <p:cNvPr id="95" name="Google Shape;95;p17"/>
          <p:cNvSpPr txBox="1"/>
          <p:nvPr/>
        </p:nvSpPr>
        <p:spPr>
          <a:xfrm>
            <a:off x="182975" y="3249450"/>
            <a:ext cx="4243200" cy="876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1"/>
                </a:solidFill>
              </a:rPr>
              <a:t>supply_chain_df$Disruption_Severity &lt;- factor(supply_chain_df$Disruption_Severity, levels = c("None", "Low", "Medium", "High"))</a:t>
            </a:r>
            <a:endParaRPr sz="1300" b="1">
              <a:solidFill>
                <a:schemeClr val="dk1"/>
              </a:solidFill>
            </a:endParaRPr>
          </a:p>
        </p:txBody>
      </p:sp>
      <p:sp>
        <p:nvSpPr>
          <p:cNvPr id="96" name="Google Shape;96;p17"/>
          <p:cNvSpPr txBox="1"/>
          <p:nvPr/>
        </p:nvSpPr>
        <p:spPr>
          <a:xfrm>
            <a:off x="182975" y="2672550"/>
            <a:ext cx="4243200" cy="5247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1"/>
                </a:solidFill>
              </a:rPr>
              <a:t>supply_chain_df$Shipping_Mode &lt;- as.factor(supply_chain_df$Shipping_Mode) </a:t>
            </a:r>
            <a:endParaRPr sz="1300" b="1">
              <a:solidFill>
                <a:schemeClr val="dk1"/>
              </a:solidFill>
            </a:endParaRPr>
          </a:p>
        </p:txBody>
      </p:sp>
      <p:sp>
        <p:nvSpPr>
          <p:cNvPr id="97" name="Google Shape;97;p17"/>
          <p:cNvSpPr txBox="1"/>
          <p:nvPr/>
        </p:nvSpPr>
        <p:spPr>
          <a:xfrm>
            <a:off x="4572000" y="372375"/>
            <a:ext cx="4515900" cy="3842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1"/>
                </a:solidFill>
              </a:rPr>
              <a:t>Step Four: </a:t>
            </a:r>
            <a:r>
              <a:rPr lang="en" sz="1500">
                <a:solidFill>
                  <a:schemeClr val="dk1"/>
                </a:solidFill>
              </a:rPr>
              <a:t>Splitting into dimensional tables </a:t>
            </a:r>
            <a:endParaRPr sz="15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- Split flat file into 3 relational tables </a:t>
            </a:r>
            <a:endParaRPr sz="15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- order_df: Order_ID as primary key </a:t>
            </a:r>
            <a:endParaRPr sz="15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- supplier_df: Supplier_ID as primary key </a:t>
            </a:r>
            <a:endParaRPr sz="15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- buyer_df: Buyer_ID as primary key </a:t>
            </a:r>
            <a:endParaRPr sz="15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- Enables SQL joins and eliminates data redundancy</a:t>
            </a:r>
            <a:endParaRPr sz="15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2"/>
              </a:solidFill>
            </a:endParaRPr>
          </a:p>
        </p:txBody>
      </p:sp>
      <p:sp>
        <p:nvSpPr>
          <p:cNvPr id="98" name="Google Shape;98;p17"/>
          <p:cNvSpPr txBox="1"/>
          <p:nvPr/>
        </p:nvSpPr>
        <p:spPr>
          <a:xfrm>
            <a:off x="4645300" y="2095650"/>
            <a:ext cx="4371300" cy="7017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1"/>
                </a:solidFill>
              </a:rPr>
              <a:t>order_df &lt;- supply_chain_df[, c("Order_ID", "Buyer_ID", "Supplier_ID", "Product_Category", "Quantity_Ordered"...)]</a:t>
            </a:r>
            <a:endParaRPr sz="1300" b="1">
              <a:solidFill>
                <a:schemeClr val="dk1"/>
              </a:solidFill>
            </a:endParaRPr>
          </a:p>
        </p:txBody>
      </p:sp>
      <p:sp>
        <p:nvSpPr>
          <p:cNvPr id="99" name="Google Shape;99;p17"/>
          <p:cNvSpPr txBox="1"/>
          <p:nvPr/>
        </p:nvSpPr>
        <p:spPr>
          <a:xfrm>
            <a:off x="4645300" y="2772825"/>
            <a:ext cx="4371300" cy="7017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1"/>
                </a:solidFill>
              </a:rPr>
              <a:t>supplier_df &lt;- supply_chain_df %&gt;% select(Supplier_ID, Supplier_Reliability_Score, Historical_Disruption_Count...)</a:t>
            </a:r>
            <a:endParaRPr sz="1300" b="1">
              <a:solidFill>
                <a:schemeClr val="dk1"/>
              </a:solidFill>
            </a:endParaRPr>
          </a:p>
        </p:txBody>
      </p:sp>
      <p:sp>
        <p:nvSpPr>
          <p:cNvPr id="100" name="Google Shape;100;p17"/>
          <p:cNvSpPr txBox="1"/>
          <p:nvPr/>
        </p:nvSpPr>
        <p:spPr>
          <a:xfrm>
            <a:off x="4645300" y="3512475"/>
            <a:ext cx="4371300" cy="5247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1"/>
                </a:solidFill>
              </a:rPr>
              <a:t>buyer_df &lt;- supply_chain_df %&gt;% select(Buyer_ID, Organization_ID, Dominant_Buyer_Flag)</a:t>
            </a:r>
            <a:endParaRPr sz="1300" b="1">
              <a:solidFill>
                <a:schemeClr val="dk1"/>
              </a:solidFill>
            </a:endParaRPr>
          </a:p>
        </p:txBody>
      </p:sp>
      <p:sp>
        <p:nvSpPr>
          <p:cNvPr id="101" name="Google Shape;101;p17"/>
          <p:cNvSpPr txBox="1"/>
          <p:nvPr/>
        </p:nvSpPr>
        <p:spPr>
          <a:xfrm>
            <a:off x="8720825" y="4543275"/>
            <a:ext cx="5982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1"/>
                </a:solidFill>
              </a:rPr>
              <a:t>5</a:t>
            </a:r>
            <a:endParaRPr sz="26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>
            <a:spLocks noGrp="1"/>
          </p:cNvSpPr>
          <p:nvPr>
            <p:ph type="title"/>
          </p:nvPr>
        </p:nvSpPr>
        <p:spPr>
          <a:xfrm>
            <a:off x="0" y="470275"/>
            <a:ext cx="4855500" cy="2583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" sz="1420">
                <a:latin typeface="Poppins Medium"/>
                <a:ea typeface="Poppins Medium"/>
                <a:cs typeface="Poppins Medium"/>
                <a:sym typeface="Poppins Medium"/>
              </a:rPr>
              <a:t>One of the first queries we ran to see how much energy is consumed per mode of transportation</a:t>
            </a:r>
            <a:endParaRPr sz="1420"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endParaRPr sz="1420"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" sz="1420">
                <a:latin typeface="Poppins Medium"/>
                <a:ea typeface="Poppins Medium"/>
                <a:cs typeface="Poppins Medium"/>
                <a:sym typeface="Poppins Medium"/>
              </a:rPr>
              <a:t>Key Finding: </a:t>
            </a:r>
            <a:endParaRPr sz="1420"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457200" lvl="0" indent="-318770" algn="l" rtl="0">
              <a:spcBef>
                <a:spcPts val="0"/>
              </a:spcBef>
              <a:spcAft>
                <a:spcPts val="0"/>
              </a:spcAft>
              <a:buSzPts val="1420"/>
              <a:buFont typeface="Poppins Medium"/>
              <a:buChar char="●"/>
            </a:pPr>
            <a:r>
              <a:rPr lang="en" sz="1420">
                <a:latin typeface="Poppins Medium"/>
                <a:ea typeface="Poppins Medium"/>
                <a:cs typeface="Poppins Medium"/>
                <a:sym typeface="Poppins Medium"/>
              </a:rPr>
              <a:t>Air shipping is MOST energy-efficient at 1.2 J/unit </a:t>
            </a:r>
            <a:endParaRPr sz="1420"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457200" lvl="0" indent="-318770" algn="l" rtl="0">
              <a:spcBef>
                <a:spcPts val="0"/>
              </a:spcBef>
              <a:spcAft>
                <a:spcPts val="0"/>
              </a:spcAft>
              <a:buSzPts val="1420"/>
              <a:buFont typeface="Poppins Medium"/>
              <a:buChar char="●"/>
            </a:pPr>
            <a:r>
              <a:rPr lang="en" sz="1420">
                <a:latin typeface="Poppins Medium"/>
                <a:ea typeface="Poppins Medium"/>
                <a:cs typeface="Poppins Medium"/>
                <a:sym typeface="Poppins Medium"/>
              </a:rPr>
              <a:t>25% more efficient than Sea freight (1.6 J/unit)</a:t>
            </a:r>
            <a:endParaRPr sz="1420"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457200" lvl="0" indent="-318770" algn="l" rtl="0">
              <a:spcBef>
                <a:spcPts val="0"/>
              </a:spcBef>
              <a:spcAft>
                <a:spcPts val="0"/>
              </a:spcAft>
              <a:buSzPts val="1420"/>
              <a:buFont typeface="Poppins Medium"/>
              <a:buChar char="●"/>
            </a:pPr>
            <a:r>
              <a:rPr lang="en" sz="1420">
                <a:latin typeface="Poppins Medium"/>
                <a:ea typeface="Poppins Medium"/>
                <a:cs typeface="Poppins Medium"/>
                <a:sym typeface="Poppins Medium"/>
              </a:rPr>
              <a:t>Surprising finding: Air uses less energy per unit than slower modes </a:t>
            </a:r>
            <a:endParaRPr sz="1420"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457200" lvl="0" indent="-318770" algn="l" rtl="0">
              <a:spcBef>
                <a:spcPts val="0"/>
              </a:spcBef>
              <a:spcAft>
                <a:spcPts val="0"/>
              </a:spcAft>
              <a:buSzPts val="1420"/>
              <a:buFont typeface="Poppins Medium"/>
              <a:buChar char="●"/>
            </a:pPr>
            <a:r>
              <a:rPr lang="en" sz="1420">
                <a:latin typeface="Poppins Medium"/>
                <a:ea typeface="Poppins Medium"/>
                <a:cs typeface="Poppins Medium"/>
                <a:sym typeface="Poppins Medium"/>
              </a:rPr>
              <a:t>Possible factors: Reduced transit time, fewer handling steps, less warehousing</a:t>
            </a:r>
            <a:endParaRPr sz="1420"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pic>
        <p:nvPicPr>
          <p:cNvPr id="107" name="Google Shape;107;p18" title="Screenshot 2025-12-03 at 4.00.38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34905" y="24825"/>
            <a:ext cx="4167444" cy="1964475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08" name="Google Shape;10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55500" y="1989307"/>
            <a:ext cx="4288499" cy="2226767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09" name="Google Shape;109;p18" title="Screenshot 2025-12-03 at 4.01.28 PM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250" y="3053327"/>
            <a:ext cx="4814249" cy="1162749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10" name="Google Shape;110;p18"/>
          <p:cNvSpPr txBox="1"/>
          <p:nvPr/>
        </p:nvSpPr>
        <p:spPr>
          <a:xfrm>
            <a:off x="-69150" y="24825"/>
            <a:ext cx="51042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dk1"/>
                </a:solidFill>
              </a:rPr>
              <a:t>Energy Consumption per Unit by Shipping Mode</a:t>
            </a:r>
            <a:endParaRPr sz="1800" u="sng">
              <a:solidFill>
                <a:schemeClr val="dk1"/>
              </a:solidFill>
            </a:endParaRPr>
          </a:p>
        </p:txBody>
      </p:sp>
      <p:sp>
        <p:nvSpPr>
          <p:cNvPr id="111" name="Google Shape;111;p18"/>
          <p:cNvSpPr txBox="1"/>
          <p:nvPr/>
        </p:nvSpPr>
        <p:spPr>
          <a:xfrm>
            <a:off x="8720825" y="4543275"/>
            <a:ext cx="5982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1"/>
                </a:solidFill>
              </a:rPr>
              <a:t>6</a:t>
            </a:r>
            <a:endParaRPr sz="26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 txBox="1">
            <a:spLocks noGrp="1"/>
          </p:cNvSpPr>
          <p:nvPr>
            <p:ph type="title"/>
          </p:nvPr>
        </p:nvSpPr>
        <p:spPr>
          <a:xfrm>
            <a:off x="0" y="605075"/>
            <a:ext cx="4152000" cy="2443200"/>
          </a:xfrm>
          <a:prstGeom prst="rect">
            <a:avLst/>
          </a:prstGeom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5131"/>
              <a:buFont typeface="Arial"/>
              <a:buNone/>
            </a:pPr>
            <a:r>
              <a:rPr lang="en" sz="1688"/>
              <a:t>Key Finding: </a:t>
            </a:r>
            <a:endParaRPr sz="1688"/>
          </a:p>
          <a:p>
            <a:pPr marL="457200" lvl="0" indent="-325120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688"/>
              <a:t>Downward trend visible but NOT statistically significant </a:t>
            </a:r>
            <a:endParaRPr sz="1688"/>
          </a:p>
          <a:p>
            <a:pPr marL="457200" lvl="0" indent="-325120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688"/>
              <a:t> Linear model: R² = 0.10, p = 0.37</a:t>
            </a:r>
            <a:endParaRPr sz="1688"/>
          </a:p>
          <a:p>
            <a:pPr marL="457200" lvl="0" indent="-325120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688"/>
              <a:t>Communication costs do NOT predict supplier reliability </a:t>
            </a:r>
            <a:endParaRPr sz="1688"/>
          </a:p>
          <a:p>
            <a:pPr marL="457200" lvl="0" indent="-325120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688"/>
              <a:t>This led us to question: “what factors actually drive the reliability?” </a:t>
            </a:r>
            <a:endParaRPr sz="1766"/>
          </a:p>
          <a:p>
            <a:pPr marL="457200" lvl="0" indent="-322897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650" b="1"/>
              <a:t>Linear Model</a:t>
            </a:r>
            <a:r>
              <a:rPr lang="en" sz="1650"/>
              <a:t>: lm(Avg_Reliability~ avg_communication_cost)</a:t>
            </a:r>
            <a:endParaRPr sz="165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endParaRPr/>
          </a:p>
        </p:txBody>
      </p:sp>
      <p:pic>
        <p:nvPicPr>
          <p:cNvPr id="117" name="Google Shape;117;p19" title="Screen Shot 2025-12-08 at 3.00.25 PM.png"/>
          <p:cNvPicPr preferRelativeResize="0"/>
          <p:nvPr/>
        </p:nvPicPr>
        <p:blipFill rotWithShape="1">
          <a:blip r:embed="rId3">
            <a:alphaModFix/>
          </a:blip>
          <a:srcRect l="941"/>
          <a:stretch/>
        </p:blipFill>
        <p:spPr>
          <a:xfrm>
            <a:off x="27475" y="3078350"/>
            <a:ext cx="4097026" cy="1151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18" name="Google Shape;118;p19" title="Screen Shot 2025-12-08 at 3.02.02 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11654" y="605075"/>
            <a:ext cx="4932347" cy="3624876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19" name="Google Shape;119;p19"/>
          <p:cNvSpPr txBox="1"/>
          <p:nvPr/>
        </p:nvSpPr>
        <p:spPr>
          <a:xfrm>
            <a:off x="132875" y="79800"/>
            <a:ext cx="4862100" cy="7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dk1"/>
                </a:solidFill>
              </a:rPr>
              <a:t>Communication Cost vs Reliability</a:t>
            </a:r>
            <a:endParaRPr sz="1800" u="sng">
              <a:solidFill>
                <a:schemeClr val="dk1"/>
              </a:solidFill>
            </a:endParaRPr>
          </a:p>
        </p:txBody>
      </p:sp>
      <p:sp>
        <p:nvSpPr>
          <p:cNvPr id="120" name="Google Shape;120;p19"/>
          <p:cNvSpPr txBox="1"/>
          <p:nvPr/>
        </p:nvSpPr>
        <p:spPr>
          <a:xfrm>
            <a:off x="8720825" y="4543275"/>
            <a:ext cx="5982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1"/>
                </a:solidFill>
              </a:rPr>
              <a:t>7</a:t>
            </a:r>
            <a:endParaRPr sz="26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" sz="1820" u="sng"/>
              <a:t>Reliability Score vs Actual Delays</a:t>
            </a:r>
            <a:endParaRPr sz="1820" u="sng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endParaRPr sz="2520"/>
          </a:p>
        </p:txBody>
      </p:sp>
      <p:sp>
        <p:nvSpPr>
          <p:cNvPr id="126" name="Google Shape;126;p20"/>
          <p:cNvSpPr txBox="1"/>
          <p:nvPr/>
        </p:nvSpPr>
        <p:spPr>
          <a:xfrm>
            <a:off x="8720825" y="4543275"/>
            <a:ext cx="5982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1"/>
                </a:solidFill>
              </a:rPr>
              <a:t>8</a:t>
            </a:r>
            <a:endParaRPr sz="2600">
              <a:solidFill>
                <a:schemeClr val="lt1"/>
              </a:solidFill>
            </a:endParaRPr>
          </a:p>
        </p:txBody>
      </p:sp>
      <p:pic>
        <p:nvPicPr>
          <p:cNvPr id="127" name="Google Shape;12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7934" y="371125"/>
            <a:ext cx="6476067" cy="38440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28" name="Google Shape;128;p20" title="Screenshot 2025-12-12 at 2.16.25 PM.png"/>
          <p:cNvPicPr preferRelativeResize="0"/>
          <p:nvPr/>
        </p:nvPicPr>
        <p:blipFill rotWithShape="1">
          <a:blip r:embed="rId4">
            <a:alphaModFix/>
          </a:blip>
          <a:srcRect l="-633" t="35967" r="62910"/>
          <a:stretch/>
        </p:blipFill>
        <p:spPr>
          <a:xfrm>
            <a:off x="188025" y="1821575"/>
            <a:ext cx="2241992" cy="2393574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29" name="Google Shape;129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8025" y="371123"/>
            <a:ext cx="2242000" cy="1506803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1"/>
          <p:cNvSpPr txBox="1">
            <a:spLocks noGrp="1"/>
          </p:cNvSpPr>
          <p:nvPr>
            <p:ph type="title"/>
          </p:nvPr>
        </p:nvSpPr>
        <p:spPr>
          <a:xfrm>
            <a:off x="59200" y="298300"/>
            <a:ext cx="4260300" cy="15618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Key Findings:</a:t>
            </a:r>
            <a:endParaRPr sz="110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All modes show similar total disruption counts (~125 each)</a:t>
            </a:r>
            <a:endParaRPr sz="110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Low severity most common across all modes (60-64 disruptions)</a:t>
            </a:r>
            <a:endParaRPr sz="110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Severity classification based on disruption type, not delay length </a:t>
            </a:r>
            <a:endParaRPr sz="110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Business Insight: Focus on preventing disruptions entirely rather than worrying about severity levels</a:t>
            </a:r>
            <a:endParaRPr sz="1100"/>
          </a:p>
        </p:txBody>
      </p:sp>
      <p:pic>
        <p:nvPicPr>
          <p:cNvPr id="135" name="Google Shape;13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00948" y="319825"/>
            <a:ext cx="4443051" cy="3916526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36" name="Google Shape;136;p21"/>
          <p:cNvSpPr txBox="1"/>
          <p:nvPr/>
        </p:nvSpPr>
        <p:spPr>
          <a:xfrm>
            <a:off x="35150" y="-72925"/>
            <a:ext cx="4695600" cy="3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dk1"/>
                </a:solidFill>
              </a:rPr>
              <a:t>Disruption Severity by Shipping Mode</a:t>
            </a:r>
            <a:endParaRPr sz="1800" u="sng">
              <a:solidFill>
                <a:schemeClr val="dk1"/>
              </a:solidFill>
            </a:endParaRPr>
          </a:p>
        </p:txBody>
      </p:sp>
      <p:sp>
        <p:nvSpPr>
          <p:cNvPr id="137" name="Google Shape;137;p21"/>
          <p:cNvSpPr txBox="1"/>
          <p:nvPr/>
        </p:nvSpPr>
        <p:spPr>
          <a:xfrm>
            <a:off x="8720825" y="4543275"/>
            <a:ext cx="5982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1"/>
                </a:solidFill>
              </a:rPr>
              <a:t>9</a:t>
            </a:r>
            <a:endParaRPr sz="2600">
              <a:solidFill>
                <a:schemeClr val="lt1"/>
              </a:solidFill>
            </a:endParaRPr>
          </a:p>
        </p:txBody>
      </p:sp>
      <p:pic>
        <p:nvPicPr>
          <p:cNvPr id="138" name="Google Shape;13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212" y="1949750"/>
            <a:ext cx="4127375" cy="2204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1865</Words>
  <Application>Microsoft Macintosh PowerPoint</Application>
  <PresentationFormat>On-screen Show (16:9)</PresentationFormat>
  <Paragraphs>233</Paragraphs>
  <Slides>23</Slides>
  <Notes>23</Notes>
  <HiddenSlides>5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Spline Sans</vt:lpstr>
      <vt:lpstr>Poppins Medium</vt:lpstr>
      <vt:lpstr>Poppins SemiBold</vt:lpstr>
      <vt:lpstr>Simple Light</vt:lpstr>
      <vt:lpstr>PowerPoint Presentation</vt:lpstr>
      <vt:lpstr>Contents</vt:lpstr>
      <vt:lpstr>Executive Summary</vt:lpstr>
      <vt:lpstr>Data Cleaning and Transforming steps 1-2</vt:lpstr>
      <vt:lpstr>Data Cleaning and Transforming steps 3-4</vt:lpstr>
      <vt:lpstr>One of the first queries we ran to see how much energy is consumed per mode of transportation  Key Finding:  Air shipping is MOST energy-efficient at 1.2 J/unit  25% more efficient than Sea freight (1.6 J/unit) Surprising finding: Air uses less energy per unit than slower modes  Possible factors: Reduced transit time, fewer handling steps, less warehousing</vt:lpstr>
      <vt:lpstr>Key Finding:  Downward trend visible but NOT statistically significant   Linear model: R² = 0.10, p = 0.37 Communication costs do NOT predict supplier reliability  This led us to question: “what factors actually drive the reliability?”  Linear Model: lm(Avg_Reliability~ avg_communication_cost)  </vt:lpstr>
      <vt:lpstr>Reliability Score vs Actual Delays </vt:lpstr>
      <vt:lpstr>Key Findings: All modes show similar total disruption counts (~125 each) Low severity most common across all modes (60-64 disruptions) Severity classification based on disruption type, not delay length  Business Insight: Focus on preventing disruptions entirely rather than worrying about severity levels</vt:lpstr>
      <vt:lpstr>Key Findings: Electronics + Road + Weather causes longest delays (7 days) Weather disruptions dominate top scenarios (purple bars) Electronics appears in 4 of top 10 worst combinations Shortage disruptions consistently cause 5.7-6 day delays Strike disruptions affect both Sea and Rail modes (5.4-6.5 days) Weather and shortage disruptions are the highest-impact events - require contingency planning and alternative routing strategies </vt:lpstr>
      <vt:lpstr>Monthly Delay Trends by Shipping Mode</vt:lpstr>
      <vt:lpstr>3 - Visually shows the “gap” between the two lead-time components for every Supplier_ID, ordered from the longest to shortest transit time Key finding:  S16 fastest overall: 8.0 days total (2.3 dispatch + 5.6 transit) S4 and S30 slowest: 10.6 days total (2.4 dispatch + 8.2 transit) Dispatch time fairly consistent (2.1-2.8 days across all suppliers) Transit time drives performance- (5.6-8.2 days) </vt:lpstr>
      <vt:lpstr>Disruption Heat Map</vt:lpstr>
      <vt:lpstr>“model_1” : Linear Model </vt:lpstr>
      <vt:lpstr>“model_2”: Linear Model</vt:lpstr>
      <vt:lpstr>Conclusion</vt:lpstr>
      <vt:lpstr>PowerPoint Presentation</vt:lpstr>
      <vt:lpstr>Works Cited</vt:lpstr>
      <vt:lpstr>Visualization 1 and query 1 </vt:lpstr>
      <vt:lpstr>Supplier Comm. Profiles</vt:lpstr>
      <vt:lpstr>Visualization 6 and query 6 </vt:lpstr>
      <vt:lpstr>Visualization 8 </vt:lpstr>
      <vt:lpstr>Visualization 4 and query 4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Andrew Lennon</cp:lastModifiedBy>
  <cp:revision>1</cp:revision>
  <dcterms:modified xsi:type="dcterms:W3CDTF">2025-12-15T23:05:32Z</dcterms:modified>
</cp:coreProperties>
</file>